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12/18/2024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15ACA5-B720-CFF0-FB9A-61872E53B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1531" y="2014728"/>
            <a:ext cx="8825658" cy="3329581"/>
          </a:xfrm>
        </p:spPr>
        <p:txBody>
          <a:bodyPr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ФЕДЕРАЛЬНОЕ ГОСУДАРСТВЕННОЕ БЮДЖЕТНОЕ ОБРАЗОВАТЕЛЬНОЕ УЧРЕЖДЕНИЕ ВЫСШЕГО ОБРАЗОВАНИЯ «ПЕНЗЕНСКИЙ ГОСУДАРСТВЕННЫЙ АГРАРНЫЙ УНИВЕРСИТЕТ»</a:t>
            </a:r>
            <a:r>
              <a:rPr lang="ru-RU" sz="6600" dirty="0"/>
              <a:t/>
            </a:r>
            <a:br>
              <a:rPr lang="ru-RU" sz="6600" dirty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Курсовая работа</a:t>
            </a:r>
            <a:b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дисциплине «Технологии и комплексы машин в сельском хозяйстве»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тему: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производства концентрированных кормов разработкой экструдера»</a:t>
            </a:r>
            <a:r>
              <a:rPr lang="ru-RU" sz="7200" b="1" dirty="0"/>
              <a:t/>
            </a:r>
            <a:br>
              <a:rPr lang="ru-RU" sz="7200" b="1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9A8502-DB8C-5802-F019-E0A87F3FAC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6599" y="5490612"/>
            <a:ext cx="4704525" cy="861420"/>
          </a:xfrm>
        </p:spPr>
        <p:txBody>
          <a:bodyPr/>
          <a:lstStyle/>
          <a:p>
            <a:pPr algn="r"/>
            <a:r>
              <a:rPr lang="ru-RU" sz="1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 магистр 321М группы Чиркова Н.С.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1969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F182E6-AA2D-0B35-B899-092CAFF83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 научная новизна</a:t>
            </a:r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5F25662A-D324-885A-5CB4-C163776E88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1278" y="1325880"/>
            <a:ext cx="4503682" cy="3410712"/>
          </a:xfr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A01F934-4E0D-7B7B-AEBC-9B9FC1C62E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780" y="1325880"/>
            <a:ext cx="5347918" cy="34107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DCFE163-77B2-53DB-FEFD-8957D2C81BC6}"/>
              </a:ext>
            </a:extLst>
          </p:cNvPr>
          <p:cNvSpPr txBox="1"/>
          <p:nvPr/>
        </p:nvSpPr>
        <p:spPr>
          <a:xfrm>
            <a:off x="891278" y="5004753"/>
            <a:ext cx="439826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1 - Экструдер одношнековый ЭУИ-1 (слева) и двухшнековый ЭУИ-2 (справа)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935A826-0F16-A073-75FF-1F84F9E9FBEE}"/>
              </a:ext>
            </a:extLst>
          </p:cNvPr>
          <p:cNvSpPr txBox="1"/>
          <p:nvPr/>
        </p:nvSpPr>
        <p:spPr>
          <a:xfrm>
            <a:off x="5833872" y="4736592"/>
            <a:ext cx="4645152" cy="2513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0215">
              <a:lnSpc>
                <a:spcPct val="150000"/>
              </a:lnSpc>
              <a:spcAft>
                <a:spcPts val="800"/>
              </a:spcAft>
            </a:pP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2 – Экструдер шнековый по пат. 2 548 980 РФ: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530350">
              <a:lnSpc>
                <a:spcPct val="150000"/>
              </a:lnSpc>
              <a:spcAft>
                <a:spcPts val="800"/>
              </a:spcAft>
            </a:pP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подшипниковый узел; 2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загрузочная воронка; 3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разъемный корпус шнековой камеры; 4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привод; 5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формующая головка; 6 – шнек; 7 – витки; 8 – резьбовой вал; 9 – приводной механизм; 10 – втулки; 11 – пальцы; 12 </a:t>
            </a:r>
            <a:r>
              <a:rPr lang="ru-RU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направляющие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647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F9412E-F608-2C6A-D6F0-49AD977F87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E661FB5-947D-1C59-BC1C-592911FC5B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производства концентрированных кормов разработкой экструдера.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/>
              <a:t>Решаемые задачи</a:t>
            </a:r>
          </a:p>
          <a:p>
            <a:pPr marL="0" indent="0">
              <a:buNone/>
            </a:pPr>
            <a:r>
              <a:rPr lang="ru-RU" b="1" dirty="0"/>
              <a:t>•	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Анализ существующих конструкций экструдеров </a:t>
            </a:r>
          </a:p>
          <a:p>
            <a:pPr marL="0" indent="0">
              <a:buNone/>
            </a:pPr>
            <a:r>
              <a:rPr lang="ru-RU" b="1" dirty="0"/>
              <a:t>•   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Обоснование разработанной конструкции экструдера для производства гранулированных кормов</a:t>
            </a:r>
            <a:b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</a:br>
            <a:r>
              <a:rPr lang="ru-RU" b="1" dirty="0"/>
              <a:t>•    </a:t>
            </a:r>
            <a:r>
              <a:rPr lang="ru-RU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Расчет параметров разработанного экструдера для производства гранулированных кормов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0318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B3BF36-5942-858D-4CAC-A934E9D03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Анализ существующих конструкций экструдеров</a:t>
            </a:r>
            <a:endParaRPr lang="ru-RU" sz="2800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05A76DCF-9333-57E0-EE7D-74A9204095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4122" y="1285113"/>
            <a:ext cx="1485900" cy="2095500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1BCBC95-5607-BEF6-9B01-1B1D0346A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6012" y="4308187"/>
            <a:ext cx="2095500" cy="20193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909E4BA1-E228-EC62-F7D3-8002500AE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8472" y="1257681"/>
            <a:ext cx="4667250" cy="2619375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6A9D0BD-1DC3-1A05-C264-AF75266063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970" y="3936378"/>
            <a:ext cx="4172532" cy="239110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5BA1727-B1D5-78C7-1B6F-A26F7F2D1682}"/>
              </a:ext>
            </a:extLst>
          </p:cNvPr>
          <p:cNvSpPr txBox="1"/>
          <p:nvPr/>
        </p:nvSpPr>
        <p:spPr>
          <a:xfrm>
            <a:off x="1444752" y="3477388"/>
            <a:ext cx="3593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3 – Пресс экструдер ЭК-100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20BCED-7804-D545-1F6A-FD660B625451}"/>
              </a:ext>
            </a:extLst>
          </p:cNvPr>
          <p:cNvSpPr txBox="1"/>
          <p:nvPr/>
        </p:nvSpPr>
        <p:spPr>
          <a:xfrm>
            <a:off x="6777282" y="6405282"/>
            <a:ext cx="309067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6  – Пресс экструдер ЭК-500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A8CB15-8F1E-F6F0-5E03-D5D7EA97FEFB}"/>
              </a:ext>
            </a:extLst>
          </p:cNvPr>
          <p:cNvSpPr txBox="1"/>
          <p:nvPr/>
        </p:nvSpPr>
        <p:spPr>
          <a:xfrm>
            <a:off x="6457242" y="3892788"/>
            <a:ext cx="359359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4 – Пресс Экструдер Е1000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75F2063-94BB-E976-07A4-B63600CCA174}"/>
              </a:ext>
            </a:extLst>
          </p:cNvPr>
          <p:cNvSpPr txBox="1"/>
          <p:nvPr/>
        </p:nvSpPr>
        <p:spPr>
          <a:xfrm>
            <a:off x="749808" y="6359115"/>
            <a:ext cx="34472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Рисунок 5 - Экструдер двухшнековый ШТАК-50М (справа) и ШТАК-80М (слева)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82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C6F0E3-D546-B0F2-01C9-EA9B4C419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130" y="379566"/>
            <a:ext cx="9404723" cy="1400530"/>
          </a:xfrm>
        </p:spPr>
        <p:txBody>
          <a:bodyPr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Обоснование разработанной конструкции экструдера для производства гранулированных кормов</a:t>
            </a: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584" y="1614195"/>
            <a:ext cx="9274628" cy="5075853"/>
          </a:xfrm>
        </p:spPr>
      </p:pic>
    </p:spTree>
    <p:extLst>
      <p:ext uri="{BB962C8B-B14F-4D97-AF65-F5344CB8AC3E}">
        <p14:creationId xmlns:p14="http://schemas.microsoft.com/office/powerpoint/2010/main" val="1675457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DF0BB8A-4F05-2463-7F10-A4C4E395D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Расчет параметров разработанного экструдера для производства гранулированных кормов</a:t>
            </a:r>
            <a:endParaRPr lang="ru-RU" sz="2800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EB37B06-FB46-19AA-FDEC-A60D5B6124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6111" y="1481328"/>
            <a:ext cx="10899777" cy="5193792"/>
          </a:xfrm>
        </p:spPr>
      </p:pic>
    </p:spTree>
    <p:extLst>
      <p:ext uri="{BB962C8B-B14F-4D97-AF65-F5344CB8AC3E}">
        <p14:creationId xmlns:p14="http://schemas.microsoft.com/office/powerpoint/2010/main" val="3877961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71308F2-8D60-FF44-0A8E-13AD89426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5E17574-BCF2-A28E-AC5C-E959E3BF824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03312" y="1207008"/>
                <a:ext cx="9970072" cy="5041391"/>
              </a:xfrm>
            </p:spPr>
            <p:txBody>
              <a:bodyPr>
                <a:normAutofit fontScale="70000" lnSpcReduction="20000"/>
              </a:bodyPr>
              <a:lstStyle/>
              <a:p>
                <a:pPr marL="0" lvl="0" indent="0" algn="just">
                  <a:lnSpc>
                    <a:spcPct val="150000"/>
                  </a:lnSpc>
                  <a:spcAft>
                    <a:spcPts val="800"/>
                  </a:spcAft>
                  <a:buNone/>
                </a:pP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1. В результате проведенного анализа существующих конструкций экструдеров и патентного обзора устройств можно сделать вывод, что основ-ной их недостаток – это большие затраты энергии и низкая производи-тельность. Кроме того, к недостаткам можно отнести нестабильную подачу и уплотнение смеси в зонах размалывающего конуса и пластификатора и низкое качество перемешивания, что отрицательно влияет на качество </a:t>
                </a:r>
                <a:r>
                  <a:rPr lang="ru-RU" sz="2000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экструдата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и надежность работы.</a:t>
                </a:r>
                <a:endParaRPr lang="ru-RU" sz="2000" dirty="0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lvl="0" indent="0" algn="just">
                  <a:lnSpc>
                    <a:spcPct val="150000"/>
                  </a:lnSpc>
                  <a:buNone/>
                </a:pP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2. Разработана конструкция экструдера, которая будет способствовать повышению энергетической эффективности рабочего процесса, поскольку </a:t>
                </a:r>
                <a:r>
                  <a:rPr lang="ru-RU" sz="2000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энер-гетические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ресурсы будут использоваться более рационально. 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В результате расчета конструктивных параметров разработанного рабочего органа экструдера определили среднюю глубину нарезки в напорной зоне шнека </a:t>
                </a:r>
                <a:r>
                  <a:rPr lang="ru-RU" sz="2000" i="1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h</a:t>
                </a:r>
                <a:r>
                  <a:rPr lang="ru-RU" sz="2000" baseline="-25000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ср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4,05 мм; длина зоны дозирования </a:t>
                </a:r>
                <a:r>
                  <a:rPr lang="ru-RU" sz="2000" i="1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L</a:t>
                </a:r>
                <a:r>
                  <a:rPr lang="ru-RU" sz="2000" baseline="-25000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д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= 90 см; максимальное давление расплава в конце шнека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𝑃</m:t>
                        </m:r>
                      </m:e>
                      <m:sub>
                        <m: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𝑀</m:t>
                        </m:r>
                      </m:sub>
                    </m:sSub>
                    <m:r>
                      <a:rPr lang="ru-RU" sz="2000" i="1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ru-RU" sz="2000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40,5</m:t>
                    </m:r>
                    <m:r>
                      <a:rPr lang="ru-RU" sz="2000" i="1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∙</m:t>
                    </m:r>
                    <m:sSup>
                      <m:sSupPr>
                        <m:ctrlP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10</m:t>
                        </m:r>
                      </m:e>
                      <m:sup>
                        <m:r>
                          <a:rPr lang="ru-RU" sz="2000" i="1">
                            <a:solidFill>
                              <a:schemeClr val="tx2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6</m:t>
                        </m:r>
                      </m:sup>
                    </m:sSup>
                    <m:r>
                      <a:rPr lang="ru-RU" sz="2000">
                        <a:solidFill>
                          <a:schemeClr val="tx2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 Па</m:t>
                    </m:r>
                  </m:oMath>
                </a14:m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. В результате разработки модернизированного экструдера получаем производительность равную 138 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кг/ч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. </a:t>
                </a:r>
                <a:endParaRPr lang="ru-RU" sz="2000" dirty="0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lvl="0" indent="0" algn="just">
                  <a:lnSpc>
                    <a:spcPct val="150000"/>
                  </a:lnSpc>
                  <a:buNone/>
                </a:pP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3. В разделе по безопасности жизнедеятельности были разработаны мероприятия по работе и техническому обслуживанию предлагаемого экструдера ; мероприятия по экологической и пожарной безопасности. Про-веден расчет защитного заземления и расчет выброса воды при эксплуатации модернизируемого экструдера.</a:t>
                </a:r>
                <a:endParaRPr lang="ru-RU" sz="2000" dirty="0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lvl="0" indent="0" algn="just">
                  <a:lnSpc>
                    <a:spcPct val="150000"/>
                  </a:lnSpc>
                  <a:buNone/>
                </a:pP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4. Проведенные расчеты свидетельствуют о эффективности предлагаемых мероприятий по разработке конструкции предлагаемого экструдера и применения его в линии производства экструдированного </a:t>
                </a:r>
                <a:r>
                  <a:rPr lang="ru-RU" sz="2000" dirty="0" err="1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корма.Это</a:t>
                </a:r>
                <a:r>
                  <a:rPr lang="ru-RU" sz="2000" dirty="0">
                    <a:solidFill>
                      <a:schemeClr val="tx2"/>
                    </a:solidFill>
                    <a:effectLst/>
                    <a:latin typeface="Times New Roman" panose="02020603050405020304" pitchFamily="18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подтверждается получением годовой экономии от предлагаемых мероприятий в размере 567248,2 руб., при сроке окупаемости затрат на изготовление разрабатываемых узлов экструдера за 0,18 года.</a:t>
                </a:r>
                <a:endParaRPr lang="ru-RU" sz="2000" dirty="0">
                  <a:solidFill>
                    <a:schemeClr val="tx2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ru-RU" sz="5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Объект 2">
                <a:extLst>
                  <a:ext uri="{FF2B5EF4-FFF2-40B4-BE49-F238E27FC236}">
                    <a16:creationId xmlns:a16="http://schemas.microsoft.com/office/drawing/2014/main" id="{45E17574-BCF2-A28E-AC5C-E959E3BF824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03312" y="1207008"/>
                <a:ext cx="9970072" cy="5041391"/>
              </a:xfrm>
              <a:blipFill>
                <a:blip r:embed="rId2"/>
                <a:stretch>
                  <a:fillRect l="-183" r="-122" b="-12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5118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640A8DB-1082-762D-37A8-3799A295A8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336" y="2372958"/>
            <a:ext cx="8946541" cy="4195481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Доклад окончен!</a:t>
            </a:r>
          </a:p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6064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I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136</TotalTime>
  <Words>304</Words>
  <Application>Microsoft Office PowerPoint</Application>
  <PresentationFormat>Широкоэкранный</PresentationFormat>
  <Paragraphs>26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Century Gothic</vt:lpstr>
      <vt:lpstr>Times New Roman</vt:lpstr>
      <vt:lpstr>Wingdings 3</vt:lpstr>
      <vt:lpstr>Ион</vt:lpstr>
      <vt:lpstr>ФЕДЕРАЛЬНОЕ ГОСУДАРСТВЕННОЕ БЮДЖЕТНОЕ ОБРАЗОВАТЕЛЬНОЕ УЧРЕЖДЕНИЕ ВЫСШЕГО ОБРАЗОВАНИЯ «ПЕНЗЕНСКИЙ ГОСУДАРСТВЕННЫЙ АГРАРНЫЙ УНИВЕРСИТЕТ»  Курсовая работа  по дисциплине «Технологии и комплексы машин в сельском хозяйстве»    на тему: «Повышение эффективности производства концентрированных кормов разработкой экструдера» </vt:lpstr>
      <vt:lpstr>Актуальность и научная новизна</vt:lpstr>
      <vt:lpstr>Цель и задачи</vt:lpstr>
      <vt:lpstr>Анализ существующих конструкций экструдеров</vt:lpstr>
      <vt:lpstr>Обоснование разработанной конструкции экструдера для производства гранулированных кормов</vt:lpstr>
      <vt:lpstr>Расчет параметров разработанного экструдера для производства гранулированных кормов</vt:lpstr>
      <vt:lpstr>Заключение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ФЕДЕРАЛЬНОЕ ГОСУДАРСТВЕННОЕ БЮДЖЕТНОЕ ОБРАЗОВАТЕЛЬНОЕ УЧРЕЖДЕНИЕ ВЫСШЕГО ОБРАЗОВАНИЯ «ПЕНЗЕНСКИЙ ГОСУДАРСТВЕННЫЙ АГРАРНЫЙ УНИВЕРСИТЕТ»  Курсовая работа  по дисциплине «Технологии и комплексы машин в сельском хозяйстве»    на тему: «Повышение эффективности производства концентрированных кормов разработкой экструдера» </dc:title>
  <dc:creator>Admin</dc:creator>
  <cp:lastModifiedBy>*</cp:lastModifiedBy>
  <cp:revision>2</cp:revision>
  <dcterms:created xsi:type="dcterms:W3CDTF">2024-12-18T08:30:26Z</dcterms:created>
  <dcterms:modified xsi:type="dcterms:W3CDTF">2024-12-18T19:31:29Z</dcterms:modified>
</cp:coreProperties>
</file>